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</p:sldMasterIdLst>
  <p:notesMasterIdLst>
    <p:notesMasterId r:id="rId13"/>
  </p:notesMasterIdLst>
  <p:handoutMasterIdLst>
    <p:handoutMasterId r:id="rId14"/>
  </p:handoutMasterIdLst>
  <p:sldIdLst>
    <p:sldId id="420" r:id="rId2"/>
    <p:sldId id="434" r:id="rId3"/>
    <p:sldId id="435" r:id="rId4"/>
    <p:sldId id="436" r:id="rId5"/>
    <p:sldId id="442" r:id="rId6"/>
    <p:sldId id="437" r:id="rId7"/>
    <p:sldId id="438" r:id="rId8"/>
    <p:sldId id="439" r:id="rId9"/>
    <p:sldId id="440" r:id="rId10"/>
    <p:sldId id="441" r:id="rId11"/>
    <p:sldId id="443" r:id="rId12"/>
  </p:sldIdLst>
  <p:sldSz cx="12192000" cy="6858000"/>
  <p:notesSz cx="6858000" cy="9144000"/>
  <p:embeddedFontLst>
    <p:embeddedFont>
      <p:font typeface="NanumGothic" pitchFamily="2" charset="-127"/>
      <p:regular r:id="rId15"/>
    </p:embeddedFont>
    <p:embeddedFont>
      <p:font typeface="Cambria Math" panose="02040503050406030204" pitchFamily="18" charset="0"/>
      <p:regular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Pretendard" panose="02000503000000020004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95"/>
    <a:srgbClr val="FFC000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 autoAdjust="0"/>
    <p:restoredTop sz="96327"/>
  </p:normalViewPr>
  <p:slideViewPr>
    <p:cSldViewPr snapToGrid="0">
      <p:cViewPr varScale="1">
        <p:scale>
          <a:sx n="72" d="100"/>
          <a:sy n="72" d="100"/>
        </p:scale>
        <p:origin x="122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5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2001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0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B7050160-4B7A-BD2B-E3AE-02218BD79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63751"/>
            <a:ext cx="12192000" cy="23876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4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Quantum NV Sieve </a:t>
            </a:r>
            <a:r>
              <a:rPr kumimoji="1" lang="ko-KR" altLang="en-US" sz="4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개선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ko-KR" altLang="en-US" sz="4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48ACA87B-E71F-3ABB-679A-B7A5BA71C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187903"/>
            <a:ext cx="12192001" cy="1655762"/>
          </a:xfrm>
        </p:spPr>
        <p:txBody>
          <a:bodyPr>
            <a:normAutofit/>
          </a:bodyPr>
          <a:lstStyle/>
          <a:p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Apple SD Gothic Neo" panose="02000300000000000000" pitchFamily="2" charset="-127"/>
              </a:rPr>
              <a:t>https://youtu.be/NSHziEblrwY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7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자원 추정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0414F71-1EF4-5A9F-B784-D3A125CF085E}"/>
              </a:ext>
            </a:extLst>
          </p:cNvPr>
          <p:cNvSpPr txBox="1">
            <a:spLocks/>
          </p:cNvSpPr>
          <p:nvPr/>
        </p:nvSpPr>
        <p:spPr>
          <a:xfrm>
            <a:off x="411920" y="1083910"/>
            <a:ext cx="12050046" cy="549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기존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R10D10 ~ R70D70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더불어 정밀도에 따른 자원도 추정하기 위해 소수부분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자리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4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자리 추가하여 실험 중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R70D70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소수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4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자리만 남은 상태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기존 구현에서 </a:t>
            </a:r>
            <a:r>
              <a:rPr lang="ko-KR" altLang="en-US" sz="2000" b="1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디멘션이</a:t>
            </a:r>
            <a:r>
              <a:rPr lang="ko-KR" altLang="en-US" sz="20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소수 자리만큼 늘어나는 것과 유사하므로 이에 해당하는 추가 자원이 사용될 것으로 보임</a:t>
            </a:r>
            <a:endParaRPr lang="en-US" altLang="ko-KR" sz="20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고정소수점 연산이 헷갈려서 다시 보긴 할 예정</a:t>
            </a:r>
            <a:endParaRPr lang="en-US" altLang="ko-KR" sz="20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실험 완료 후 개선 논문으로 우선 작성할 계획</a:t>
            </a:r>
            <a:endParaRPr lang="en-US" altLang="ko-KR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88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79E8B3-A1CA-0B81-CDA9-CBBD61468546}"/>
              </a:ext>
            </a:extLst>
          </p:cNvPr>
          <p:cNvSpPr txBox="1"/>
          <p:nvPr/>
        </p:nvSpPr>
        <p:spPr>
          <a:xfrm>
            <a:off x="2743200" y="1228397"/>
            <a:ext cx="6705600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en-US" altLang="ko-KR" sz="4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4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endParaRPr kumimoji="1" lang="en-US" altLang="ko-KR" sz="4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4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ko-KR" altLang="en-US" sz="4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81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개선 요소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10414F71-1EF4-5A9F-B784-D3A125CF0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920" y="1083910"/>
                <a:ext cx="11368160" cy="549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20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가장 큰 복잡도를 갖는 곱셈 과정을 위해 </a:t>
                </a:r>
                <a:r>
                  <a:rPr lang="ko-KR" altLang="en-US" sz="2000" b="1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덧셈기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변경 </a:t>
                </a:r>
                <a:r>
                  <a:rPr lang="en-US" altLang="ko-KR" sz="20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AND gate </a:t>
                </a:r>
                <a:r>
                  <a:rPr lang="ko-KR" altLang="en-US" sz="20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</a:t>
                </a:r>
                <a:endParaRPr lang="en-US" altLang="ko-KR" sz="20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이전 구현은 알고리즘 완성이 목표여서 최적화를 크게 신경 안 씀</a:t>
                </a:r>
                <a:endParaRPr lang="en-US" altLang="ko-KR" sz="1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이번 개선에서는 </a:t>
                </a:r>
                <a:r>
                  <a:rPr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depth</a:t>
                </a:r>
                <a:r>
                  <a:rPr lang="ko-KR" altLang="en-US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감소에 집중하기 위해 </a:t>
                </a:r>
                <a:r>
                  <a:rPr lang="en-US" altLang="ko-KR" sz="1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out of place </a:t>
                </a:r>
                <a:r>
                  <a:rPr lang="ko-KR" altLang="en-US" sz="1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방식의</a:t>
                </a:r>
                <a:r>
                  <a:rPr lang="en-US" altLang="ko-KR" sz="1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Draper adder </a:t>
                </a:r>
                <a:r>
                  <a:rPr lang="ko-KR" altLang="en-US" sz="1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</a:t>
                </a:r>
                <a:endParaRPr lang="en-US" altLang="ko-KR" sz="18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Toffoli depth 1</a:t>
                </a:r>
                <a:r>
                  <a:rPr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 </a:t>
                </a:r>
                <a:r>
                  <a:rPr lang="en-US" altLang="ko-KR" sz="18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AND gate</a:t>
                </a:r>
                <a:r>
                  <a:rPr lang="en-US" altLang="ko-KR" sz="1800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적용</a:t>
                </a:r>
                <a:endParaRPr lang="en-US" altLang="ko-KR" sz="1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8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20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Fixed-point </a:t>
                </a:r>
                <a:r>
                  <a:rPr lang="ko-KR" altLang="en-US" sz="20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연산 적용</a:t>
                </a:r>
                <a:endParaRPr lang="en-US" altLang="ko-KR" sz="2000" b="1" dirty="0">
                  <a:solidFill>
                    <a:srgbClr val="0070C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1800" b="1" dirty="0">
                    <a:solidFill>
                      <a:srgbClr val="C0000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더 정밀한 격자 감소 및 연산 </a:t>
                </a:r>
                <a:r>
                  <a:rPr lang="en-US" altLang="ko-KR" sz="1800" b="1" dirty="0">
                    <a:solidFill>
                      <a:srgbClr val="C0000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(sieve factor</a:t>
                </a:r>
                <a:r>
                  <a:rPr lang="ko-KR" altLang="en-US" sz="1800" b="1" dirty="0">
                    <a:solidFill>
                      <a:srgbClr val="C0000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𝜸</m:t>
                    </m:r>
                  </m:oMath>
                </a14:m>
                <a:r>
                  <a:rPr lang="en-US" altLang="ko-KR" sz="1800" b="1" dirty="0">
                    <a:solidFill>
                      <a:srgbClr val="C0000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800" b="1" dirty="0">
                    <a:solidFill>
                      <a:srgbClr val="C0000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및 모든 벡터에 대해</a:t>
                </a:r>
                <a:r>
                  <a:rPr lang="en-US" altLang="ko-KR" sz="1800" b="1" dirty="0">
                    <a:solidFill>
                      <a:srgbClr val="C0000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격자 감소 범위를 조금 더 정밀하게 잡을 수 있음</a:t>
                </a:r>
                <a:endParaRPr lang="en-US" altLang="ko-KR" sz="1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클래식 구현에서 사용되는 </a:t>
                </a:r>
                <a:r>
                  <a:rPr lang="en-US" altLang="ko-KR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sieve factor</a:t>
                </a:r>
                <a:r>
                  <a:rPr lang="ko-KR" altLang="en-US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는 </a:t>
                </a:r>
                <a:r>
                  <a:rPr lang="en-US" altLang="ko-KR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0.97</a:t>
                </a:r>
                <a:r>
                  <a:rPr lang="ko-KR" altLang="en-US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이며 </a:t>
                </a:r>
                <a:r>
                  <a:rPr lang="en-US" altLang="ko-KR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1</a:t>
                </a:r>
                <a:r>
                  <a:rPr lang="ko-KR" altLang="en-US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에 가까울수록 좋음</a:t>
                </a:r>
                <a:endParaRPr lang="en-US" altLang="ko-KR" sz="1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Wingdings" pitchFamily="2" charset="2"/>
                </a:endParaRPr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그러나 기존 구현에서는 소수점 단위로 설정할 수 없었음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개선</a:t>
                </a:r>
                <a:endParaRPr lang="en-US" altLang="ko-KR" sz="1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Quantum</a:t>
                </a:r>
                <a:r>
                  <a:rPr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에서 </a:t>
                </a:r>
                <a:r>
                  <a:rPr lang="en-US" altLang="ko-KR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Floating point </a:t>
                </a:r>
                <a:r>
                  <a:rPr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연산보다 효율적이라고 함 </a:t>
                </a:r>
                <a:endParaRPr lang="en-US" altLang="ko-KR" sz="1800" b="1" dirty="0">
                  <a:solidFill>
                    <a:srgbClr val="0070C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10414F71-1EF4-5A9F-B784-D3A125CF0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083910"/>
                <a:ext cx="11368160" cy="5496184"/>
              </a:xfrm>
              <a:prstGeom prst="rect">
                <a:avLst/>
              </a:prstGeom>
              <a:blipFill>
                <a:blip r:embed="rId2"/>
                <a:stretch>
                  <a:fillRect l="-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8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Draper adder (out of place)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0414F71-1EF4-5A9F-B784-D3A125CF085E}"/>
              </a:ext>
            </a:extLst>
          </p:cNvPr>
          <p:cNvSpPr txBox="1">
            <a:spLocks/>
          </p:cNvSpPr>
          <p:nvPr/>
        </p:nvSpPr>
        <p:spPr>
          <a:xfrm>
            <a:off x="411920" y="1083910"/>
            <a:ext cx="11368160" cy="549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 place 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구현은 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 of place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비해 상대적으로 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Toffoli depth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높음 </a:t>
            </a:r>
            <a:endParaRPr lang="en-US" altLang="ko-KR" sz="20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이번 개선에서는 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depth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최적화를 위해</a:t>
            </a:r>
            <a:r>
              <a:rPr lang="en-US" altLang="ko-KR" sz="18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Cuccaro </a:t>
            </a:r>
            <a:r>
              <a:rPr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CDKM </a:t>
            </a:r>
            <a:r>
              <a:rPr lang="ko-KR" altLang="en-US" sz="18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 </a:t>
            </a:r>
            <a:r>
              <a:rPr lang="en-US" altLang="ko-KR" sz="18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 of place + </a:t>
            </a:r>
            <a:r>
              <a:rPr lang="en-US" altLang="ko-KR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Draper adder</a:t>
            </a:r>
            <a:r>
              <a:rPr lang="en-US" altLang="ko-KR" sz="18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</a:t>
            </a:r>
            <a:endParaRPr lang="en-US" altLang="ko-KR" sz="1800" b="1" dirty="0">
              <a:solidFill>
                <a:srgbClr val="0070C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lang="en-US" altLang="ko-KR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Quantum NV Sieve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Toffoli gate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사용되는 함수 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아래 </a:t>
            </a:r>
            <a:r>
              <a:rPr lang="ko-KR" altLang="en-US" sz="2000" b="1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함수들에서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Toffoli, 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덧셈기 사용됨</a:t>
            </a:r>
            <a:r>
              <a:rPr lang="en-US" altLang="ko-KR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000" b="1" dirty="0">
              <a:solidFill>
                <a:srgbClr val="0070C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en" altLang="ko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Rank</a:t>
            </a:r>
            <a:r>
              <a:rPr lang="ko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호출되는 함수</a:t>
            </a:r>
            <a:endParaRPr lang="ko-KR" altLang="en-US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lang="en" altLang="ko-KR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COMPLEMENT_pos</a:t>
            </a:r>
            <a:endParaRPr lang="en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lang="en" altLang="ko-KR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outDraper_adder</a:t>
            </a:r>
            <a:endParaRPr lang="en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2">
              <a:lnSpc>
                <a:spcPct val="100000"/>
              </a:lnSpc>
            </a:pPr>
            <a:r>
              <a:rPr lang="en" altLang="ko-KR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COMPLEMENT_neg</a:t>
            </a: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lang="en" altLang="ko-KR" sz="16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</a:t>
            </a:r>
            <a:r>
              <a:rPr lang="en-US" altLang="ko-KR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iplication</a:t>
            </a:r>
            <a:endParaRPr lang="en-US" altLang="ko-KR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endParaRPr lang="ko-KR" altLang="en-US" sz="10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BAB2FC-4E7F-3558-5372-496BC1EE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93" y="1955549"/>
            <a:ext cx="7772400" cy="1696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E46AF-AA2E-B529-E8F1-47A1C1ACC873}"/>
                  </a:ext>
                </a:extLst>
              </p:cNvPr>
              <p:cNvSpPr txBox="1"/>
              <p:nvPr/>
            </p:nvSpPr>
            <p:spPr>
              <a:xfrm>
                <a:off x="1" y="6003922"/>
                <a:ext cx="1219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F80017"/>
                    </a:solidFill>
                    <a:highlight>
                      <a:srgbClr val="FFFF00"/>
                    </a:highlight>
                    <a:latin typeface="Helvetica Neue" panose="02000503000000020004" pitchFamily="2" charset="0"/>
                  </a:rPr>
                  <a:t>각 함수마다 연산 대상이 다르며 </a:t>
                </a:r>
                <a:r>
                  <a:rPr lang="en-US" altLang="ko-KR" b="1" dirty="0">
                    <a:solidFill>
                      <a:srgbClr val="F80017"/>
                    </a:solidFill>
                    <a:highlight>
                      <a:srgbClr val="FFFF00"/>
                    </a:highlight>
                    <a:latin typeface="Helvetica Neue" panose="02000503000000020004" pitchFamily="2" charset="0"/>
                  </a:rPr>
                  <a:t>Toffoli gate</a:t>
                </a:r>
                <a:r>
                  <a:rPr lang="ko-KR" altLang="en-US" b="1" dirty="0">
                    <a:solidFill>
                      <a:srgbClr val="F80017"/>
                    </a:solidFill>
                    <a:highlight>
                      <a:srgbClr val="FFFF00"/>
                    </a:highlight>
                    <a:latin typeface="Helvetica Neue" panose="02000503000000020004" pitchFamily="2" charset="0"/>
                  </a:rPr>
                  <a:t>에 따라 </a:t>
                </a:r>
                <a:r>
                  <a:rPr lang="en-US" altLang="ko-KR" b="1" dirty="0">
                    <a:solidFill>
                      <a:srgbClr val="F80017"/>
                    </a:solidFill>
                    <a:highlight>
                      <a:srgbClr val="FFFF00"/>
                    </a:highlight>
                    <a:latin typeface="Helvetica Neue" panose="02000503000000020004" pitchFamily="2" charset="0"/>
                  </a:rPr>
                  <a:t>Td </a:t>
                </a:r>
                <a:r>
                  <a:rPr lang="ko-KR" altLang="en-US" b="1" dirty="0">
                    <a:solidFill>
                      <a:srgbClr val="F80017"/>
                    </a:solidFill>
                    <a:highlight>
                      <a:srgbClr val="FFFF00"/>
                    </a:highlight>
                    <a:latin typeface="Helvetica Neue" panose="02000503000000020004" pitchFamily="2" charset="0"/>
                  </a:rPr>
                  <a:t>결정</a:t>
                </a:r>
                <a:r>
                  <a:rPr lang="en-US" altLang="ko-KR" b="1" dirty="0">
                    <a:solidFill>
                      <a:srgbClr val="F80017"/>
                    </a:solidFill>
                    <a:highlight>
                      <a:srgbClr val="FFFF00"/>
                    </a:highlight>
                    <a:latin typeface="Helvetica Neue" panose="02000503000000020004" pitchFamily="2" charset="0"/>
                  </a:rPr>
                  <a:t>,</a:t>
                </a:r>
                <a:r>
                  <a:rPr lang="ko-KR" altLang="en-US" b="1" dirty="0">
                    <a:solidFill>
                      <a:srgbClr val="F80017"/>
                    </a:solidFill>
                    <a:highlight>
                      <a:srgbClr val="FFFF00"/>
                    </a:highlight>
                    <a:latin typeface="Helvetica Neue" panose="02000503000000020004" pitchFamily="2" charset="0"/>
                  </a:rPr>
                  <a:t> </a:t>
                </a:r>
                <a:r>
                  <a:rPr lang="en-US" altLang="ko-KR" b="1" dirty="0">
                    <a:solidFill>
                      <a:srgbClr val="F80017"/>
                    </a:solidFill>
                    <a:highlight>
                      <a:srgbClr val="FFFF00"/>
                    </a:highlight>
                    <a:latin typeface="Helvetica Neue" panose="02000503000000020004" pitchFamily="2" charset="0"/>
                  </a:rPr>
                  <a:t>AND gate</a:t>
                </a:r>
                <a:r>
                  <a:rPr lang="ko-KR" altLang="en-US" b="1" dirty="0">
                    <a:solidFill>
                      <a:srgbClr val="F80017"/>
                    </a:solidFill>
                    <a:highlight>
                      <a:srgbClr val="FFFF00"/>
                    </a:highlight>
                    <a:latin typeface="Helvetica Neue" panose="02000503000000020004" pitchFamily="2" charset="0"/>
                  </a:rPr>
                  <a:t> 적용 시의 실제 </a:t>
                </a:r>
                <a:r>
                  <a:rPr lang="en-US" altLang="ko-KR" b="1" dirty="0">
                    <a:solidFill>
                      <a:srgbClr val="F80017"/>
                    </a:solidFill>
                    <a:highlight>
                      <a:srgbClr val="FFFF00"/>
                    </a:highlight>
                    <a:latin typeface="Helvetica Neue" panose="02000503000000020004" pitchFamily="2" charset="0"/>
                  </a:rPr>
                  <a:t>Td</a:t>
                </a:r>
                <a:r>
                  <a:rPr lang="ko-KR" altLang="en-US" b="1" dirty="0">
                    <a:solidFill>
                      <a:srgbClr val="F80017"/>
                    </a:solidFill>
                    <a:highlight>
                      <a:srgbClr val="FFFF00"/>
                    </a:highlight>
                    <a:latin typeface="Helvetica Neue" panose="02000503000000020004" pitchFamily="2" charset="0"/>
                  </a:rPr>
                  <a:t>는 아래와 같이 계산</a:t>
                </a:r>
                <a:endParaRPr lang="en" altLang="ko-KR" b="1" dirty="0">
                  <a:solidFill>
                    <a:srgbClr val="F80017"/>
                  </a:solidFill>
                  <a:effectLst/>
                  <a:highlight>
                    <a:srgbClr val="FFFF00"/>
                  </a:highlight>
                  <a:latin typeface="Helvetica Neue" panose="02000503000000020004" pitchFamily="2" charset="0"/>
                </a:endParaRPr>
              </a:p>
              <a:p>
                <a:pPr algn="ctr"/>
                <a:r>
                  <a:rPr lang="en" altLang="ko-KR" b="1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Td = </a:t>
                </a:r>
                <a:r>
                  <a:rPr lang="en-US" altLang="ko-KR" b="1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(</a:t>
                </a:r>
                <a:r>
                  <a:rPr lang="en" altLang="ko-KR" b="1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" altLang="ko-KR" b="1" i="1">
                        <a:solidFill>
                          <a:srgbClr val="F8001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" altLang="ko-KR" b="1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(Rank</a:t>
                </a:r>
                <a14:m>
                  <m:oMath xmlns:m="http://schemas.openxmlformats.org/officeDocument/2006/math">
                    <m:r>
                      <a:rPr lang="en" altLang="ko-KR" b="1" i="1" smtClean="0">
                        <a:solidFill>
                          <a:srgbClr val="F80017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" altLang="ko-KR" b="1" dirty="0" err="1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bitsize</a:t>
                </a:r>
                <a:r>
                  <a:rPr lang="en" altLang="ko-KR" b="1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)</a:t>
                </a:r>
                <a:r>
                  <a:rPr lang="en-US" altLang="ko-KR" b="1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)</a:t>
                </a:r>
                <a:r>
                  <a:rPr lang="en" altLang="ko-KR" b="1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 + Rank</a:t>
                </a:r>
                <a14:m>
                  <m:oMath xmlns:m="http://schemas.openxmlformats.org/officeDocument/2006/math">
                    <m:r>
                      <a:rPr lang="en" altLang="ko-KR" b="1" i="1">
                        <a:solidFill>
                          <a:srgbClr val="F8001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" altLang="ko-KR" b="1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(</a:t>
                </a:r>
                <a:r>
                  <a:rPr lang="en" altLang="ko-KR" b="1" dirty="0" err="1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bit_size</a:t>
                </a:r>
                <a:r>
                  <a:rPr lang="en-US" altLang="ko-KR" b="1" baseline="30000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" altLang="ko-KR" b="1" i="1">
                        <a:solidFill>
                          <a:srgbClr val="F8001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" altLang="ko-KR" b="1" dirty="0" err="1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sqr_bit_size</a:t>
                </a:r>
                <a:r>
                  <a:rPr lang="en" altLang="ko-KR" b="1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) + </a:t>
                </a:r>
                <a:r>
                  <a:rPr lang="en" altLang="ko-KR" b="1" dirty="0" err="1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sqr_bit_size</a:t>
                </a:r>
                <a:r>
                  <a:rPr lang="en" altLang="ko-KR" b="1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 + </a:t>
                </a:r>
                <a:r>
                  <a:rPr lang="en" altLang="ko-KR" b="1" dirty="0" err="1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sqr_bit_size</a:t>
                </a:r>
                <a:r>
                  <a:rPr lang="en" altLang="ko-KR" b="1" dirty="0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 + </a:t>
                </a:r>
                <a:r>
                  <a:rPr lang="en" altLang="ko-KR" b="1" dirty="0" err="1">
                    <a:solidFill>
                      <a:srgbClr val="F80017"/>
                    </a:solidFill>
                    <a:effectLst/>
                    <a:latin typeface="Helvetica Neue" panose="02000503000000020004" pitchFamily="2" charset="0"/>
                  </a:rPr>
                  <a:t>sqr_bit_size</a:t>
                </a:r>
                <a:endParaRPr lang="en" altLang="ko-KR" dirty="0">
                  <a:solidFill>
                    <a:srgbClr val="F80017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E46AF-AA2E-B529-E8F1-47A1C1ACC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003922"/>
                <a:ext cx="12192000" cy="646331"/>
              </a:xfrm>
              <a:prstGeom prst="rect">
                <a:avLst/>
              </a:prstGeom>
              <a:blipFill>
                <a:blip r:embed="rId3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3ADD09-E42D-1DEC-9999-9E96ADDA10C6}"/>
              </a:ext>
            </a:extLst>
          </p:cNvPr>
          <p:cNvSpPr txBox="1"/>
          <p:nvPr/>
        </p:nvSpPr>
        <p:spPr>
          <a:xfrm>
            <a:off x="4161289" y="4221036"/>
            <a:ext cx="3869422" cy="1434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호출되는 함수 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(Rank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x)</a:t>
            </a:r>
            <a:endParaRPr lang="ko-KR" altLang="en-US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CSA_Draper</a:t>
            </a:r>
            <a:endParaRPr lang="en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COMPLEMENT_rR_c</a:t>
            </a:r>
            <a:endParaRPr lang="en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outDraper_adder</a:t>
            </a:r>
            <a:endParaRPr lang="en" altLang="ko-KR" sz="16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67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 gate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0414F71-1EF4-5A9F-B784-D3A125CF085E}"/>
              </a:ext>
            </a:extLst>
          </p:cNvPr>
          <p:cNvSpPr txBox="1">
            <a:spLocks/>
          </p:cNvSpPr>
          <p:nvPr/>
        </p:nvSpPr>
        <p:spPr>
          <a:xfrm>
            <a:off x="411920" y="1083910"/>
            <a:ext cx="11368160" cy="549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 gate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대상 큐비트가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이라면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Toffoli gate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동일하게 동작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개선 구현에서는 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 of Place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방식의 덧셈기를 사용했으며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타겟 큐비트가 새로 할당되었으므로 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상태</a:t>
            </a:r>
            <a:br>
              <a:rPr lang="en-US" altLang="ko-KR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따라서 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큰 구조적 변경 없이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ancilla qubit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추가하여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 gate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적용된 덧셈기 사용</a:t>
            </a:r>
            <a:endParaRPr lang="en-US" altLang="ko-KR" sz="1800" dirty="0">
              <a:solidFill>
                <a:srgbClr val="FF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AC9D9-29A7-8E44-19F4-519AA454A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" r="4101"/>
          <a:stretch/>
        </p:blipFill>
        <p:spPr>
          <a:xfrm>
            <a:off x="5475321" y="1635917"/>
            <a:ext cx="2271080" cy="3185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C8211F-1B27-D1F8-FE2F-A15F1C900D37}"/>
              </a:ext>
            </a:extLst>
          </p:cNvPr>
          <p:cNvSpPr txBox="1"/>
          <p:nvPr/>
        </p:nvSpPr>
        <p:spPr>
          <a:xfrm>
            <a:off x="105456" y="2430270"/>
            <a:ext cx="1157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ancilla</a:t>
            </a:r>
            <a:endParaRPr kumimoji="1"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206FF4-E40A-7CE4-7413-33803CDB23D7}"/>
              </a:ext>
            </a:extLst>
          </p:cNvPr>
          <p:cNvGrpSpPr/>
          <p:nvPr/>
        </p:nvGrpSpPr>
        <p:grpSpPr>
          <a:xfrm>
            <a:off x="1062721" y="1635917"/>
            <a:ext cx="4243910" cy="1431142"/>
            <a:chOff x="2265947" y="1521917"/>
            <a:chExt cx="4243910" cy="14311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4E897AA-E279-2222-1848-363B66F8B47C}"/>
                </a:ext>
              </a:extLst>
            </p:cNvPr>
            <p:cNvGrpSpPr/>
            <p:nvPr/>
          </p:nvGrpSpPr>
          <p:grpSpPr>
            <a:xfrm>
              <a:off x="2265947" y="1521917"/>
              <a:ext cx="4243910" cy="1431142"/>
              <a:chOff x="848208" y="1791081"/>
              <a:chExt cx="4243910" cy="14311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A054A1-ED75-5863-B414-31479E4103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061" r="15007" b="50916"/>
              <a:stretch/>
            </p:blipFill>
            <p:spPr>
              <a:xfrm>
                <a:off x="848208" y="1791081"/>
                <a:ext cx="4243910" cy="14311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C850AD5A-5984-4879-B073-34FFBAF71598}"/>
                  </a:ext>
                </a:extLst>
              </p:cNvPr>
              <p:cNvSpPr/>
              <p:nvPr/>
            </p:nvSpPr>
            <p:spPr>
              <a:xfrm>
                <a:off x="1048624" y="2388786"/>
                <a:ext cx="226503" cy="236968"/>
              </a:xfrm>
              <a:prstGeom prst="roundRect">
                <a:avLst/>
              </a:prstGeom>
              <a:solidFill>
                <a:srgbClr val="FF9D95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1866A931-A950-6B9B-4512-17F17E0A82FC}"/>
                </a:ext>
              </a:extLst>
            </p:cNvPr>
            <p:cNvSpPr/>
            <p:nvPr/>
          </p:nvSpPr>
          <p:spPr>
            <a:xfrm>
              <a:off x="2810062" y="2373368"/>
              <a:ext cx="226503" cy="236968"/>
            </a:xfrm>
            <a:prstGeom prst="roundRect">
              <a:avLst/>
            </a:prstGeom>
            <a:solidFill>
              <a:srgbClr val="FF9D9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06AB17A-3DC2-BBFC-7792-35AFBE341931}"/>
              </a:ext>
            </a:extLst>
          </p:cNvPr>
          <p:cNvSpPr txBox="1"/>
          <p:nvPr/>
        </p:nvSpPr>
        <p:spPr>
          <a:xfrm>
            <a:off x="105455" y="2175837"/>
            <a:ext cx="1157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</a:t>
            </a:r>
            <a:endParaRPr kumimoji="1"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31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자원 추정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0414F71-1EF4-5A9F-B784-D3A125CF085E}"/>
              </a:ext>
            </a:extLst>
          </p:cNvPr>
          <p:cNvSpPr txBox="1">
            <a:spLocks/>
          </p:cNvSpPr>
          <p:nvPr/>
        </p:nvSpPr>
        <p:spPr>
          <a:xfrm>
            <a:off x="411920" y="1083910"/>
            <a:ext cx="11368160" cy="549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QIP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심사 중인 버전에 자원 추정이 누락된 부분 발견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리뷰 받을 때 수정 예정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개선 버전에서는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T-depth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정확하게 계산하도록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  <a:endParaRPr lang="en-US" altLang="ko-KR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래픽 3" descr="화난 얼굴(윤곽선) 단색으로 채워진">
            <a:extLst>
              <a:ext uri="{FF2B5EF4-FFF2-40B4-BE49-F238E27FC236}">
                <a16:creationId xmlns:a16="http://schemas.microsoft.com/office/drawing/2014/main" id="{11531475-C66C-D168-B3C8-BAF057C89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518" y="1205753"/>
            <a:ext cx="340659" cy="3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4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자원 추정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10414F71-1EF4-5A9F-B784-D3A125CF0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640" y="1083910"/>
                <a:ext cx="11600786" cy="549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Takahashi adder (In place) + Toffoli gate (T-depth</a:t>
                </a:r>
                <a:r>
                  <a:rPr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4) </a:t>
                </a:r>
                <a:r>
                  <a:rPr lang="ko-KR" altLang="en-US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적용</a:t>
                </a:r>
                <a:r>
                  <a:rPr lang="en-US" altLang="ko-KR" sz="16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vs</a:t>
                </a:r>
                <a:r>
                  <a:rPr lang="en-US" altLang="ko-KR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6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Draper adder (Out of place) + AND gate (T-depth 1) </a:t>
                </a:r>
                <a:r>
                  <a:rPr lang="ko-KR" altLang="en-US" sz="1600" b="1" dirty="0">
                    <a:solidFill>
                      <a:srgbClr val="C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적용 </a:t>
                </a:r>
                <a:endParaRPr lang="en-US" altLang="ko-KR" sz="1600" b="1" dirty="0">
                  <a:solidFill>
                    <a:srgbClr val="C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#CNOT, #1qCliff:</a:t>
                </a:r>
                <a:r>
                  <a:rPr lang="ko-KR" altLang="en-US" sz="16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크게 변동 없음</a:t>
                </a:r>
                <a:endParaRPr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#T gate: </a:t>
                </a:r>
                <a:r>
                  <a:rPr lang="ko-KR" altLang="en-US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경우에서 약 </a:t>
                </a:r>
                <a:r>
                  <a:rPr lang="en-US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배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감소</a:t>
                </a:r>
                <a:endParaRPr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𝑭𝑫</m:t>
                    </m:r>
                  </m:oMath>
                </a14:m>
                <a:r>
                  <a:rPr lang="en-US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ko-KR" altLang="en-US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최소 </a:t>
                </a:r>
                <a:r>
                  <a:rPr lang="en-US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배 </a:t>
                </a:r>
                <a:r>
                  <a:rPr lang="en-US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~ </a:t>
                </a:r>
                <a:r>
                  <a:rPr lang="ko-KR" altLang="en-US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최대 </a:t>
                </a:r>
                <a:r>
                  <a:rPr lang="en-US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16</a:t>
                </a:r>
                <a:r>
                  <a:rPr lang="ko-KR" altLang="en-US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배 감소</a:t>
                </a:r>
                <a:endParaRPr lang="en-US" altLang="ko-KR" sz="16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𝑻𝒅</m:t>
                    </m:r>
                  </m:oMath>
                </a14:m>
                <a:r>
                  <a:rPr lang="en-US" altLang="ko-KR" sz="16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이전 버전이 잘못 계산 되었음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(Toffoli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쓰이는 모든 곳에 대한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depth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아니라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Mul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대한 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Td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 계산함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..)   </a:t>
                </a:r>
                <a:endParaRPr lang="en-US" altLang="ko-KR" sz="16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10414F71-1EF4-5A9F-B784-D3A125CF0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40" y="1083910"/>
                <a:ext cx="11600786" cy="5496184"/>
              </a:xfrm>
              <a:prstGeom prst="rect">
                <a:avLst/>
              </a:prstGeom>
              <a:blipFill>
                <a:blip r:embed="rId2"/>
                <a:stretch>
                  <a:fillRect l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7CCAF632-7F41-44A6-DF1E-1837167DA233}"/>
              </a:ext>
            </a:extLst>
          </p:cNvPr>
          <p:cNvGrpSpPr/>
          <p:nvPr/>
        </p:nvGrpSpPr>
        <p:grpSpPr>
          <a:xfrm>
            <a:off x="30156" y="2966674"/>
            <a:ext cx="12169754" cy="3683579"/>
            <a:chOff x="30156" y="3148444"/>
            <a:chExt cx="12169754" cy="3683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82DB3B-CA8A-9C3C-FF7B-AEA6AFFFF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6" t="1025" r="458"/>
            <a:stretch/>
          </p:blipFill>
          <p:spPr>
            <a:xfrm>
              <a:off x="30156" y="3190379"/>
              <a:ext cx="6065843" cy="363315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0D95B3-9456-F689-2023-F5054101A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0" r="-1"/>
            <a:stretch/>
          </p:blipFill>
          <p:spPr>
            <a:xfrm>
              <a:off x="6095999" y="3148444"/>
              <a:ext cx="6103911" cy="3683579"/>
            </a:xfrm>
            <a:prstGeom prst="rect">
              <a:avLst/>
            </a:prstGeom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D868F712-0BAB-EFEE-7EE8-4749E5B0226F}"/>
                </a:ext>
              </a:extLst>
            </p:cNvPr>
            <p:cNvSpPr/>
            <p:nvPr/>
          </p:nvSpPr>
          <p:spPr>
            <a:xfrm>
              <a:off x="2329648" y="3595033"/>
              <a:ext cx="875106" cy="1351435"/>
            </a:xfrm>
            <a:prstGeom prst="roundRect">
              <a:avLst/>
            </a:prstGeom>
            <a:solidFill>
              <a:srgbClr val="FF9D9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무시</a:t>
              </a: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A266F327-7F25-340F-FFCB-867487D213C5}"/>
                </a:ext>
              </a:extLst>
            </p:cNvPr>
            <p:cNvSpPr/>
            <p:nvPr/>
          </p:nvSpPr>
          <p:spPr>
            <a:xfrm>
              <a:off x="1393477" y="5367797"/>
              <a:ext cx="875106" cy="1438320"/>
            </a:xfrm>
            <a:prstGeom prst="roundRect">
              <a:avLst/>
            </a:prstGeom>
            <a:solidFill>
              <a:srgbClr val="FF9D9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무시</a:t>
              </a:r>
            </a:p>
          </p:txBody>
        </p:sp>
      </p:grp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17C573F-9A36-A49E-B963-D328ACF72619}"/>
              </a:ext>
            </a:extLst>
          </p:cNvPr>
          <p:cNvCxnSpPr/>
          <p:nvPr/>
        </p:nvCxnSpPr>
        <p:spPr>
          <a:xfrm>
            <a:off x="6079222" y="2919369"/>
            <a:ext cx="0" cy="376444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35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Fixed-point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0414F71-1EF4-5A9F-B784-D3A125CF085E}"/>
              </a:ext>
            </a:extLst>
          </p:cNvPr>
          <p:cNvSpPr txBox="1">
            <a:spLocks/>
          </p:cNvSpPr>
          <p:nvPr/>
        </p:nvSpPr>
        <p:spPr>
          <a:xfrm>
            <a:off x="411920" y="1083910"/>
            <a:ext cx="11368160" cy="549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고정 소수점 연산 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고정된 자릿수를 사용 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정수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소수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800" b="1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사칙연산에 있어 효율적</a:t>
            </a:r>
            <a:r>
              <a:rPr lang="ko-KR" altLang="en-US" sz="1800" dirty="0">
                <a:solidFill>
                  <a:srgbClr val="0070C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정수 연산과 동일하게 수행 가능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적은 수의 비트를 사용함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격자의 </a:t>
            </a:r>
            <a:r>
              <a:rPr lang="en-US" altLang="ko-KR" sz="20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Dimension</a:t>
            </a:r>
            <a:r>
              <a:rPr lang="ko-KR" altLang="en-US" sz="20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별개로 정밀도를 위해 소수파트 추가 </a:t>
            </a:r>
            <a:endParaRPr lang="en-US" altLang="ko-KR" sz="20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R50D50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경우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정수 부분의 길이가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50-bit, </a:t>
            </a: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소수 부분은 별개로 </a:t>
            </a:r>
            <a:r>
              <a:rPr lang="ko-KR" altLang="en-US" sz="1800" b="1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큐비트</a:t>
            </a:r>
            <a:r>
              <a:rPr lang="ko-KR" altLang="en-US" sz="1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할당</a:t>
            </a:r>
            <a:endParaRPr lang="en-US" altLang="ko-KR" sz="1800" b="1" dirty="0">
              <a:solidFill>
                <a:srgbClr val="0070C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B0825972-8244-F754-72AC-6F6B502845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7131681"/>
                  </p:ext>
                </p:extLst>
              </p:nvPr>
            </p:nvGraphicFramePr>
            <p:xfrm>
              <a:off x="411923" y="4440241"/>
              <a:ext cx="9604189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2027">
                      <a:extLst>
                        <a:ext uri="{9D8B030D-6E8A-4147-A177-3AD203B41FA5}">
                          <a16:colId xmlns:a16="http://schemas.microsoft.com/office/drawing/2014/main" val="4240919127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213216757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3974756827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4009720987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2567053457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2641535935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18048602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i="0" dirty="0" smtClean="0"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</a:rPr>
                                <m:t>sign</m:t>
                              </m:r>
                              <m:r>
                                <a:rPr lang="en-US" altLang="ko-KR" b="0" i="0" dirty="0" smtClean="0"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dirty="0" smtClean="0">
                                  <a:latin typeface="Cambria Math" panose="02040503050406030204" pitchFamily="18" charset="0"/>
                                  <a:ea typeface="NanumGothic" panose="020D0604000000000000" pitchFamily="34" charset="-127"/>
                                </a:rPr>
                                <m:t>bit</m:t>
                              </m:r>
                            </m:oMath>
                          </a14:m>
                          <a:r>
                            <a:rPr lang="ko-KR" altLang="en-US" dirty="0"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  <a:ea typeface="NanumGothic" panose="020D0604000000000000" pitchFamily="34" charset="-127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anumGothic" panose="020D0604000000000000" pitchFamily="34" charset="-127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710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B0825972-8244-F754-72AC-6F6B502845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7131681"/>
                  </p:ext>
                </p:extLst>
              </p:nvPr>
            </p:nvGraphicFramePr>
            <p:xfrm>
              <a:off x="411923" y="4440241"/>
              <a:ext cx="9604189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2027">
                      <a:extLst>
                        <a:ext uri="{9D8B030D-6E8A-4147-A177-3AD203B41FA5}">
                          <a16:colId xmlns:a16="http://schemas.microsoft.com/office/drawing/2014/main" val="4240919127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213216757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3974756827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4009720987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2567053457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2641535935"/>
                        </a:ext>
                      </a:extLst>
                    </a:gridCol>
                    <a:gridCol w="1372027">
                      <a:extLst>
                        <a:ext uri="{9D8B030D-6E8A-4147-A177-3AD203B41FA5}">
                          <a16:colId xmlns:a16="http://schemas.microsoft.com/office/drawing/2014/main" val="18048602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333" r="-602778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3333" r="-502778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3333" r="-402778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8165" t="-3333" r="-299083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852" t="-3333" r="-201852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501852" t="-3333" r="-101852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601852" t="-3333" r="-1852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7107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51CDFADD-C5FC-D2F5-D3E9-761B648106E4}"/>
              </a:ext>
            </a:extLst>
          </p:cNvPr>
          <p:cNvGrpSpPr/>
          <p:nvPr/>
        </p:nvGrpSpPr>
        <p:grpSpPr>
          <a:xfrm>
            <a:off x="411920" y="3736910"/>
            <a:ext cx="9604191" cy="700477"/>
            <a:chOff x="663387" y="3128671"/>
            <a:chExt cx="9604191" cy="7004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81F088-DACC-09B8-C410-9672B7CFCC7D}"/>
                    </a:ext>
                  </a:extLst>
                </p:cNvPr>
                <p:cNvSpPr txBox="1"/>
                <p:nvPr/>
              </p:nvSpPr>
              <p:spPr>
                <a:xfrm>
                  <a:off x="7210091" y="3128671"/>
                  <a:ext cx="63649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R" altLang="en-US" sz="3600" i="1" smtClean="0">
                            <a:latin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kumimoji="1" lang="ko-KR" altLang="en-US" sz="3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81F088-DACC-09B8-C410-9672B7CFC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091" y="3128671"/>
                  <a:ext cx="636494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5DA73A-2604-0CEE-F121-A90BA4847426}"/>
                </a:ext>
              </a:extLst>
            </p:cNvPr>
            <p:cNvSpPr txBox="1"/>
            <p:nvPr/>
          </p:nvSpPr>
          <p:spPr>
            <a:xfrm>
              <a:off x="2829744" y="3179963"/>
              <a:ext cx="2438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정수 부분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997EAD-93AE-382C-047E-A901F82FA372}"/>
                </a:ext>
              </a:extLst>
            </p:cNvPr>
            <p:cNvSpPr txBox="1"/>
            <p:nvPr/>
          </p:nvSpPr>
          <p:spPr>
            <a:xfrm>
              <a:off x="7685968" y="3179963"/>
              <a:ext cx="2438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소수 부분</a:t>
              </a:r>
              <a:endParaRPr lang="ko-KR" altLang="en-US" dirty="0"/>
            </a:p>
          </p:txBody>
        </p:sp>
        <p:sp>
          <p:nvSpPr>
            <p:cNvPr id="8" name="왼쪽 중괄호[L] 7">
              <a:extLst>
                <a:ext uri="{FF2B5EF4-FFF2-40B4-BE49-F238E27FC236}">
                  <a16:creationId xmlns:a16="http://schemas.microsoft.com/office/drawing/2014/main" id="{B473D7D2-00BC-C613-F8FC-03B4F2B31BFA}"/>
                </a:ext>
              </a:extLst>
            </p:cNvPr>
            <p:cNvSpPr/>
            <p:nvPr/>
          </p:nvSpPr>
          <p:spPr>
            <a:xfrm rot="5400000">
              <a:off x="3965873" y="266685"/>
              <a:ext cx="259977" cy="6864950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왼쪽 중괄호[L] 8">
              <a:extLst>
                <a:ext uri="{FF2B5EF4-FFF2-40B4-BE49-F238E27FC236}">
                  <a16:creationId xmlns:a16="http://schemas.microsoft.com/office/drawing/2014/main" id="{FC61BBE4-9217-8AAA-CAB5-48BCED749117}"/>
                </a:ext>
              </a:extLst>
            </p:cNvPr>
            <p:cNvSpPr/>
            <p:nvPr/>
          </p:nvSpPr>
          <p:spPr>
            <a:xfrm rot="5400000">
              <a:off x="8772452" y="2334023"/>
              <a:ext cx="259977" cy="2730274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741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Fixed-point arithmetic in quantum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10414F71-1EF4-5A9F-B784-D3A125CF0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920" y="1083910"/>
                <a:ext cx="11368160" cy="549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Addition</a:t>
                </a:r>
                <a:r>
                  <a:rPr lang="ko-KR" altLang="en-US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기존 덧셈 방식과 동일</a:t>
                </a:r>
                <a:endParaRPr lang="en-US" altLang="ko-KR" sz="18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Multiplication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기존 곱셈 방식과 동일하게 </a:t>
                </a:r>
                <a:r>
                  <a:rPr lang="en-US" altLang="ko-KR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Toffoli gate </a:t>
                </a:r>
                <a:r>
                  <a:rPr lang="ko-KR" altLang="en-US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</a:t>
                </a:r>
                <a:endParaRPr lang="en-US" altLang="ko-KR" sz="18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소수 부분</a:t>
                </a:r>
                <a:r>
                  <a:rPr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𝒎</m:t>
                    </m:r>
                    <m:r>
                      <a:rPr lang="en-US" altLang="ko-KR" sz="18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lang="en-US" altLang="ko-KR" sz="1800" b="1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𝒒𝒖</m:t>
                    </m:r>
                    <m:r>
                      <a:rPr lang="en-US" altLang="ko-KR" sz="18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𝒃𝒊𝒕</m:t>
                    </m:r>
                  </m:oMath>
                </a14:m>
                <a:r>
                  <a:rPr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 존재하기 때문에 곱셈 후</a:t>
                </a:r>
                <a:r>
                  <a:rPr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부분을 위한 큐비트도 </a:t>
                </a:r>
                <a:r>
                  <a:rPr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배로 증가</a:t>
                </a:r>
                <a:r>
                  <a:rPr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𝟐</m:t>
                    </m:r>
                    <m:r>
                      <a:rPr lang="en-US" altLang="ko-KR" sz="1800" b="1" i="1" dirty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𝒎</m:t>
                    </m:r>
                    <m:r>
                      <a:rPr lang="en-US" altLang="ko-KR" sz="18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lang="en-US" altLang="ko-KR" sz="1800" b="1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𝒒𝒖𝒃𝒊𝒕</m:t>
                    </m:r>
                  </m:oMath>
                </a14:m>
                <a:r>
                  <a:rPr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정수 부분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𝑛</m:t>
                    </m:r>
                    <m:r>
                      <a:rPr lang="en-US" altLang="ko-KR" sz="1600" b="0" i="1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lang="en-US" altLang="ko-KR" sz="1600" b="0" i="1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𝑞𝑢𝑏𝑖𝑡</m:t>
                    </m:r>
                    <m:r>
                      <a:rPr lang="en-US" altLang="ko-KR" sz="1600" b="0" i="1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→2</m:t>
                    </m:r>
                    <m:r>
                      <a:rPr lang="en-US" altLang="ko-KR" sz="1600" b="0" i="1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𝑛</m:t>
                    </m:r>
                    <m:r>
                      <a:rPr lang="en-US" altLang="ko-KR" sz="1600" b="0" i="1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lang="en-US" altLang="ko-KR" sz="1600" b="0" i="1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𝑞𝑢𝑏𝑖𝑡</m:t>
                    </m:r>
                  </m:oMath>
                </a14:m>
                <a:r>
                  <a:rPr lang="en-US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소수 부분</a:t>
                </a:r>
                <a:r>
                  <a:rPr lang="en-US" altLang="ko-KR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en-US" altLang="ko-KR" sz="16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𝑞𝑢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𝑏𝑖𝑡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→2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𝑞𝑢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𝑏𝑖𝑡</m:t>
                    </m:r>
                  </m:oMath>
                </a14:m>
                <a:endParaRPr lang="en-US" altLang="ko-KR" sz="16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2’s Complement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기존과 동일하게 최상위 비트 기준으로 양</a:t>
                </a:r>
                <a:r>
                  <a:rPr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음수 판단하여</a:t>
                </a:r>
                <a:r>
                  <a:rPr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조건에 맞게 모든 비트 반전</a:t>
                </a:r>
                <a:endParaRPr lang="en-US" altLang="ko-KR" sz="18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ko-KR" altLang="en-US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소수 부분을 제외한 </a:t>
                </a:r>
                <a:r>
                  <a:rPr lang="ko-KR" altLang="en-US" sz="18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정수 부분의 </a:t>
                </a:r>
                <a:r>
                  <a:rPr lang="en-US" altLang="ko-KR" sz="18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LSB</a:t>
                </a:r>
                <a:r>
                  <a:rPr lang="ko-KR" altLang="en-US" sz="18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</a:t>
                </a:r>
                <a:r>
                  <a:rPr lang="ko-KR" altLang="en-US" sz="1800" b="1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</a:t>
                </a:r>
                <a:r>
                  <a:rPr lang="ko-KR" altLang="en-US" sz="18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8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</a:t>
                </a:r>
                <a:r>
                  <a:rPr lang="ko-KR" altLang="en-US" sz="1800" b="1" dirty="0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</a:t>
                </a:r>
                <a:r>
                  <a:rPr lang="ko-KR" altLang="en-US" sz="1800" b="1" dirty="0" err="1">
                    <a:solidFill>
                      <a:srgbClr val="0070C0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더해줌</a:t>
                </a:r>
                <a:r>
                  <a:rPr lang="ko-KR" altLang="en-US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(for 2</a:t>
                </a:r>
                <a:r>
                  <a:rPr lang="ko-KR" altLang="en-US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보수</a:t>
                </a:r>
                <a:r>
                  <a:rPr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10414F71-1EF4-5A9F-B784-D3A125CF0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083910"/>
                <a:ext cx="11368160" cy="5496184"/>
              </a:xfrm>
              <a:prstGeom prst="rect">
                <a:avLst/>
              </a:prstGeom>
              <a:blipFill>
                <a:blip r:embed="rId2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38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220E6-ED39-3638-A31C-B609697A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알고리즘 구현 정확성 테스트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10414F71-1EF4-5A9F-B784-D3A125CF0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920" y="1083910"/>
                <a:ext cx="11368160" cy="549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소수자리 사용하지 않는 경우 </a:t>
                </a:r>
                <a:r>
                  <a:rPr lang="en-US" altLang="ko-KR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in </a:t>
                </a:r>
                <a:r>
                  <a:rPr lang="ko-KR" altLang="en-US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고정 소수점 버전</a:t>
                </a:r>
                <a:endParaRPr lang="en-US" altLang="ko-KR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이전 구현</a:t>
                </a:r>
                <a:r>
                  <a:rPr lang="en-US" altLang="ko-KR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1011000 </a:t>
                </a:r>
                <a:r>
                  <a:rPr lang="en-US" altLang="ko-KR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−40</m:t>
                    </m:r>
                  </m:oMath>
                </a14:m>
                <a:br>
                  <a:rPr lang="en-US" altLang="ko-KR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en-US" altLang="ko-KR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</a:t>
                </a:r>
                <a:r>
                  <a:rPr lang="ko-KR" altLang="en-US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심사 중인 논문에 단계별 결과 값이 있으며</a:t>
                </a:r>
                <a:r>
                  <a:rPr lang="en-US" altLang="ko-KR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800" b="1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벡터와 동일한 벡터 사용</a:t>
                </a:r>
                <a:endParaRPr lang="en-US" altLang="ko-KR" sz="18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고정 소수점 구현 결과 값</a:t>
                </a:r>
                <a:r>
                  <a:rPr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1011000.0000 </a:t>
                </a:r>
                <a:r>
                  <a:rPr lang="en-US" altLang="ko-KR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rPr>
                      <m:t>−40.0000</m:t>
                    </m:r>
                  </m:oMath>
                </a14:m>
                <a:br>
                  <a:rPr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</a:t>
                </a:r>
                <a:r>
                  <a:rPr lang="en-US" altLang="ko-KR" sz="1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 </a:t>
                </a:r>
                <a:r>
                  <a:rPr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정상 동작</a:t>
                </a:r>
                <a:endParaRPr lang="en-US" altLang="ko-KR" sz="1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소수자리 사용하는 경우 </a:t>
                </a:r>
                <a:r>
                  <a:rPr lang="en-US" altLang="ko-KR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in </a:t>
                </a:r>
                <a:r>
                  <a:rPr lang="ko-KR" altLang="en-US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고정 소수점 버전</a:t>
                </a:r>
                <a:endParaRPr lang="en-US" altLang="ko-KR" sz="20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입력 벡터</a:t>
                </a:r>
                <a:r>
                  <a:rPr lang="en-US" altLang="ko-KR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𝑣</m:t>
                    </m:r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=</m:t>
                    </m:r>
                    <m:d>
                      <m:dPr>
                        <m:ctrlP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5.5</m:t>
                        </m:r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, 1.0, 1.0, 3.0, 1.0</m:t>
                        </m:r>
                      </m:e>
                    </m:d>
                    <m:r>
                      <a:rPr lang="en-US" altLang="ko-KR" sz="1800" b="0" i="1" smtClean="0">
                        <a:effectLst/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 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𝑐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=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6.0, 4.0, 4.0, 1.0, 8.0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,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𝑠𝑞𝑟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" panose="02000503000000020004" pitchFamily="2" charset="-127"/>
                      </a:rPr>
                      <m:t>𝛾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𝑅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=32.0 </m:t>
                    </m:r>
                  </m:oMath>
                </a14:m>
                <a:r>
                  <a:rPr lang="en-US" altLang="ko-KR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 </a:t>
                </a:r>
                <a:r>
                  <a:rPr lang="en-US" altLang="ko-KR" sz="105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5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나머지 벡터는 </a:t>
                </a:r>
                <a:r>
                  <a:rPr lang="en-US" altLang="ko-KR" sz="105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고정 소수점 구현 결과 값</a:t>
                </a:r>
                <a:r>
                  <a:rPr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</a:t>
                </a:r>
                <a:r>
                  <a:rPr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1010111.0100 </a:t>
                </a:r>
                <a:r>
                  <a:rPr lang="en-US" altLang="ko-KR" sz="1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−</m:t>
                    </m:r>
                    <m:r>
                      <a:rPr lang="en-US" altLang="ko-K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39.25</m:t>
                    </m:r>
                  </m:oMath>
                </a14:m>
                <a:endParaRPr lang="en-US" altLang="ko-KR" sz="18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실제 계산 값도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−</m:t>
                    </m:r>
                    <m:r>
                      <a:rPr lang="en-US" altLang="ko-K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m:t>39.25</m:t>
                    </m:r>
                  </m:oMath>
                </a14:m>
                <a:r>
                  <a:rPr lang="ko-KR" altLang="en-US" sz="1800" dirty="0"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구현 정확성 확보</a:t>
                </a:r>
                <a:endParaRPr lang="en-US" altLang="ko-KR" sz="18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10414F71-1EF4-5A9F-B784-D3A125CF0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083910"/>
                <a:ext cx="11368160" cy="5496184"/>
              </a:xfrm>
              <a:prstGeom prst="rect">
                <a:avLst/>
              </a:prstGeom>
              <a:blipFill>
                <a:blip r:embed="rId2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AF9BD6F-64DB-9137-CE61-65B648F8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675" y="0"/>
            <a:ext cx="16963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DC45C4-274F-12A4-5AEA-4FAE6D2CED15}"/>
              </a:ext>
            </a:extLst>
          </p:cNvPr>
          <p:cNvSpPr txBox="1"/>
          <p:nvPr/>
        </p:nvSpPr>
        <p:spPr>
          <a:xfrm>
            <a:off x="1126009" y="4576821"/>
            <a:ext cx="7514634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1010111.0100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0101000.1011  0101000.1100  -40+0.75 </a:t>
            </a:r>
            <a:r>
              <a:rPr lang="en-US" altLang="ko-KR" sz="16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-39.25</a:t>
            </a:r>
          </a:p>
        </p:txBody>
      </p:sp>
    </p:spTree>
    <p:extLst>
      <p:ext uri="{BB962C8B-B14F-4D97-AF65-F5344CB8AC3E}">
        <p14:creationId xmlns:p14="http://schemas.microsoft.com/office/powerpoint/2010/main" val="1775058007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4345</TotalTime>
  <Words>755</Words>
  <Application>Microsoft Office PowerPoint</Application>
  <PresentationFormat>와이드스크린</PresentationFormat>
  <Paragraphs>108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맑은 고딕</vt:lpstr>
      <vt:lpstr>Georgia</vt:lpstr>
      <vt:lpstr>Arial</vt:lpstr>
      <vt:lpstr>Helvetica Neue</vt:lpstr>
      <vt:lpstr>Cambria Math</vt:lpstr>
      <vt:lpstr>Pretendard</vt:lpstr>
      <vt:lpstr>NanumGothic</vt:lpstr>
      <vt:lpstr>제목 테마</vt:lpstr>
      <vt:lpstr>Quantum NV Sieve 개선 </vt:lpstr>
      <vt:lpstr>개선 요소</vt:lpstr>
      <vt:lpstr>Draper adder (out of place)</vt:lpstr>
      <vt:lpstr>AND gate 적용</vt:lpstr>
      <vt:lpstr>자원 추정</vt:lpstr>
      <vt:lpstr>자원 추정</vt:lpstr>
      <vt:lpstr>Fixed-point</vt:lpstr>
      <vt:lpstr>Fixed-point arithmetic in quantum</vt:lpstr>
      <vt:lpstr>알고리즘 구현 정확성 테스트</vt:lpstr>
      <vt:lpstr>자원 추정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528</cp:revision>
  <dcterms:created xsi:type="dcterms:W3CDTF">2019-03-05T04:29:07Z</dcterms:created>
  <dcterms:modified xsi:type="dcterms:W3CDTF">2024-05-05T07:20:39Z</dcterms:modified>
</cp:coreProperties>
</file>